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FD9B140B-D512-4488-8CA0-45C72E82F144}" type="datetimeFigureOut">
              <a:rPr lang="es-CL" smtClean="0"/>
              <a:t>16-04-2014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7F4AB697-1A6C-4DA6-B902-B9170E5EAC4F}" type="slidenum">
              <a:rPr lang="es-CL" smtClean="0"/>
              <a:t>‹Nº›</a:t>
            </a:fld>
            <a:endParaRPr lang="es-CL"/>
          </a:p>
        </p:txBody>
      </p:sp>
    </p:spTree>
    <p:extLst>
      <p:ext uri="{BB962C8B-B14F-4D97-AF65-F5344CB8AC3E}">
        <p14:creationId xmlns:p14="http://schemas.microsoft.com/office/powerpoint/2010/main" val="94294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FD9B140B-D512-4488-8CA0-45C72E82F144}" type="datetimeFigureOut">
              <a:rPr lang="es-CL" smtClean="0"/>
              <a:t>16-04-2014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7F4AB697-1A6C-4DA6-B902-B9170E5EAC4F}" type="slidenum">
              <a:rPr lang="es-CL" smtClean="0"/>
              <a:t>‹Nº›</a:t>
            </a:fld>
            <a:endParaRPr lang="es-CL"/>
          </a:p>
        </p:txBody>
      </p:sp>
    </p:spTree>
    <p:extLst>
      <p:ext uri="{BB962C8B-B14F-4D97-AF65-F5344CB8AC3E}">
        <p14:creationId xmlns:p14="http://schemas.microsoft.com/office/powerpoint/2010/main" val="2295504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FD9B140B-D512-4488-8CA0-45C72E82F144}" type="datetimeFigureOut">
              <a:rPr lang="es-CL" smtClean="0"/>
              <a:t>16-04-2014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7F4AB697-1A6C-4DA6-B902-B9170E5EAC4F}" type="slidenum">
              <a:rPr lang="es-CL" smtClean="0"/>
              <a:t>‹Nº›</a:t>
            </a:fld>
            <a:endParaRPr lang="es-CL"/>
          </a:p>
        </p:txBody>
      </p:sp>
    </p:spTree>
    <p:extLst>
      <p:ext uri="{BB962C8B-B14F-4D97-AF65-F5344CB8AC3E}">
        <p14:creationId xmlns:p14="http://schemas.microsoft.com/office/powerpoint/2010/main" val="258460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FD9B140B-D512-4488-8CA0-45C72E82F144}" type="datetimeFigureOut">
              <a:rPr lang="es-CL" smtClean="0"/>
              <a:t>16-04-2014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7F4AB697-1A6C-4DA6-B902-B9170E5EAC4F}" type="slidenum">
              <a:rPr lang="es-CL" smtClean="0"/>
              <a:t>‹Nº›</a:t>
            </a:fld>
            <a:endParaRPr lang="es-CL"/>
          </a:p>
        </p:txBody>
      </p:sp>
    </p:spTree>
    <p:extLst>
      <p:ext uri="{BB962C8B-B14F-4D97-AF65-F5344CB8AC3E}">
        <p14:creationId xmlns:p14="http://schemas.microsoft.com/office/powerpoint/2010/main" val="107220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D9B140B-D512-4488-8CA0-45C72E82F144}" type="datetimeFigureOut">
              <a:rPr lang="es-CL" smtClean="0"/>
              <a:t>16-04-2014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7F4AB697-1A6C-4DA6-B902-B9170E5EAC4F}" type="slidenum">
              <a:rPr lang="es-CL" smtClean="0"/>
              <a:t>‹Nº›</a:t>
            </a:fld>
            <a:endParaRPr lang="es-CL"/>
          </a:p>
        </p:txBody>
      </p:sp>
    </p:spTree>
    <p:extLst>
      <p:ext uri="{BB962C8B-B14F-4D97-AF65-F5344CB8AC3E}">
        <p14:creationId xmlns:p14="http://schemas.microsoft.com/office/powerpoint/2010/main" val="376296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FD9B140B-D512-4488-8CA0-45C72E82F144}" type="datetimeFigureOut">
              <a:rPr lang="es-CL" smtClean="0"/>
              <a:t>16-04-2014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7F4AB697-1A6C-4DA6-B902-B9170E5EAC4F}" type="slidenum">
              <a:rPr lang="es-CL" smtClean="0"/>
              <a:t>‹Nº›</a:t>
            </a:fld>
            <a:endParaRPr lang="es-CL"/>
          </a:p>
        </p:txBody>
      </p:sp>
    </p:spTree>
    <p:extLst>
      <p:ext uri="{BB962C8B-B14F-4D97-AF65-F5344CB8AC3E}">
        <p14:creationId xmlns:p14="http://schemas.microsoft.com/office/powerpoint/2010/main" val="361684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FD9B140B-D512-4488-8CA0-45C72E82F144}" type="datetimeFigureOut">
              <a:rPr lang="es-CL" smtClean="0"/>
              <a:t>16-04-2014</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7F4AB697-1A6C-4DA6-B902-B9170E5EAC4F}" type="slidenum">
              <a:rPr lang="es-CL" smtClean="0"/>
              <a:t>‹Nº›</a:t>
            </a:fld>
            <a:endParaRPr lang="es-CL"/>
          </a:p>
        </p:txBody>
      </p:sp>
    </p:spTree>
    <p:extLst>
      <p:ext uri="{BB962C8B-B14F-4D97-AF65-F5344CB8AC3E}">
        <p14:creationId xmlns:p14="http://schemas.microsoft.com/office/powerpoint/2010/main" val="43748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FD9B140B-D512-4488-8CA0-45C72E82F144}" type="datetimeFigureOut">
              <a:rPr lang="es-CL" smtClean="0"/>
              <a:t>16-04-2014</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7F4AB697-1A6C-4DA6-B902-B9170E5EAC4F}" type="slidenum">
              <a:rPr lang="es-CL" smtClean="0"/>
              <a:t>‹Nº›</a:t>
            </a:fld>
            <a:endParaRPr lang="es-CL"/>
          </a:p>
        </p:txBody>
      </p:sp>
    </p:spTree>
    <p:extLst>
      <p:ext uri="{BB962C8B-B14F-4D97-AF65-F5344CB8AC3E}">
        <p14:creationId xmlns:p14="http://schemas.microsoft.com/office/powerpoint/2010/main" val="311733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D9B140B-D512-4488-8CA0-45C72E82F144}" type="datetimeFigureOut">
              <a:rPr lang="es-CL" smtClean="0"/>
              <a:t>16-04-2014</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7F4AB697-1A6C-4DA6-B902-B9170E5EAC4F}" type="slidenum">
              <a:rPr lang="es-CL" smtClean="0"/>
              <a:t>‹Nº›</a:t>
            </a:fld>
            <a:endParaRPr lang="es-CL"/>
          </a:p>
        </p:txBody>
      </p:sp>
    </p:spTree>
    <p:extLst>
      <p:ext uri="{BB962C8B-B14F-4D97-AF65-F5344CB8AC3E}">
        <p14:creationId xmlns:p14="http://schemas.microsoft.com/office/powerpoint/2010/main" val="32554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D9B140B-D512-4488-8CA0-45C72E82F144}" type="datetimeFigureOut">
              <a:rPr lang="es-CL" smtClean="0"/>
              <a:t>16-04-2014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7F4AB697-1A6C-4DA6-B902-B9170E5EAC4F}" type="slidenum">
              <a:rPr lang="es-CL" smtClean="0"/>
              <a:t>‹Nº›</a:t>
            </a:fld>
            <a:endParaRPr lang="es-CL"/>
          </a:p>
        </p:txBody>
      </p:sp>
    </p:spTree>
    <p:extLst>
      <p:ext uri="{BB962C8B-B14F-4D97-AF65-F5344CB8AC3E}">
        <p14:creationId xmlns:p14="http://schemas.microsoft.com/office/powerpoint/2010/main" val="53713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D9B140B-D512-4488-8CA0-45C72E82F144}" type="datetimeFigureOut">
              <a:rPr lang="es-CL" smtClean="0"/>
              <a:t>16-04-2014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7F4AB697-1A6C-4DA6-B902-B9170E5EAC4F}" type="slidenum">
              <a:rPr lang="es-CL" smtClean="0"/>
              <a:t>‹Nº›</a:t>
            </a:fld>
            <a:endParaRPr lang="es-CL"/>
          </a:p>
        </p:txBody>
      </p:sp>
    </p:spTree>
    <p:extLst>
      <p:ext uri="{BB962C8B-B14F-4D97-AF65-F5344CB8AC3E}">
        <p14:creationId xmlns:p14="http://schemas.microsoft.com/office/powerpoint/2010/main" val="102239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B140B-D512-4488-8CA0-45C72E82F144}" type="datetimeFigureOut">
              <a:rPr lang="es-CL" smtClean="0"/>
              <a:t>16-04-2014</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AB697-1A6C-4DA6-B902-B9170E5EAC4F}" type="slidenum">
              <a:rPr lang="es-CL" smtClean="0"/>
              <a:t>‹Nº›</a:t>
            </a:fld>
            <a:endParaRPr lang="es-CL"/>
          </a:p>
        </p:txBody>
      </p:sp>
    </p:spTree>
    <p:extLst>
      <p:ext uri="{BB962C8B-B14F-4D97-AF65-F5344CB8AC3E}">
        <p14:creationId xmlns:p14="http://schemas.microsoft.com/office/powerpoint/2010/main" val="1345741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l.kalipedia.com/popup/popupWindow.html?tipo=imagen&amp;titulo=El+ciclo+de+las+rocas.&amp;url=/kalipediamedia/cienciasnaturales/media/200704/17/tierrayuniverso/20070417klpcnatun_61.Ees.LCO.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MX" b="1" dirty="0">
                <a:solidFill>
                  <a:schemeClr val="bg1"/>
                </a:solidFill>
              </a:rPr>
              <a:t>Unidad II:	</a:t>
            </a:r>
            <a:r>
              <a:rPr lang="es-MX" b="1" dirty="0" smtClean="0">
                <a:solidFill>
                  <a:schemeClr val="bg1"/>
                </a:solidFill>
              </a:rPr>
              <a:t/>
            </a:r>
            <a:br>
              <a:rPr lang="es-MX" b="1" dirty="0" smtClean="0">
                <a:solidFill>
                  <a:schemeClr val="bg1"/>
                </a:solidFill>
              </a:rPr>
            </a:br>
            <a:r>
              <a:rPr lang="es-MX" b="1" dirty="0" smtClean="0">
                <a:solidFill>
                  <a:schemeClr val="bg1"/>
                </a:solidFill>
              </a:rPr>
              <a:t>El </a:t>
            </a:r>
            <a:r>
              <a:rPr lang="es-MX" b="1" dirty="0">
                <a:solidFill>
                  <a:schemeClr val="bg1"/>
                </a:solidFill>
              </a:rPr>
              <a:t>Ciclo </a:t>
            </a:r>
            <a:r>
              <a:rPr lang="es-MX" b="1" dirty="0" smtClean="0">
                <a:solidFill>
                  <a:schemeClr val="bg1"/>
                </a:solidFill>
              </a:rPr>
              <a:t>Geológico</a:t>
            </a:r>
            <a:endParaRPr lang="es-CL" dirty="0">
              <a:solidFill>
                <a:schemeClr val="bg1"/>
              </a:solidFill>
            </a:endParaRPr>
          </a:p>
        </p:txBody>
      </p:sp>
      <p:sp>
        <p:nvSpPr>
          <p:cNvPr id="3" name="Subtítulo 2"/>
          <p:cNvSpPr>
            <a:spLocks noGrp="1"/>
          </p:cNvSpPr>
          <p:nvPr>
            <p:ph type="subTitle" idx="1"/>
          </p:nvPr>
        </p:nvSpPr>
        <p:spPr>
          <a:xfrm>
            <a:off x="6949441" y="5979478"/>
            <a:ext cx="4562620" cy="491660"/>
          </a:xfrm>
        </p:spPr>
        <p:txBody>
          <a:bodyPr>
            <a:noAutofit/>
          </a:bodyPr>
          <a:lstStyle/>
          <a:p>
            <a:r>
              <a:rPr lang="es-CL" sz="2800" dirty="0" smtClean="0">
                <a:solidFill>
                  <a:schemeClr val="bg1"/>
                </a:solidFill>
              </a:rPr>
              <a:t>Profesor: Álvaro Bustamante</a:t>
            </a:r>
            <a:endParaRPr lang="es-CL" sz="2800" dirty="0">
              <a:solidFill>
                <a:schemeClr val="bg1"/>
              </a:solidFill>
            </a:endParaRPr>
          </a:p>
        </p:txBody>
      </p:sp>
    </p:spTree>
    <p:extLst>
      <p:ext uri="{BB962C8B-B14F-4D97-AF65-F5344CB8AC3E}">
        <p14:creationId xmlns:p14="http://schemas.microsoft.com/office/powerpoint/2010/main" val="3596069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3378" y="365125"/>
            <a:ext cx="9820422" cy="1325563"/>
          </a:xfrm>
        </p:spPr>
        <p:txBody>
          <a:bodyPr/>
          <a:lstStyle/>
          <a:p>
            <a:r>
              <a:rPr lang="es-CL" b="1" i="1" dirty="0" smtClean="0">
                <a:solidFill>
                  <a:schemeClr val="bg1"/>
                </a:solidFill>
              </a:rPr>
              <a:t>Metamorfismo </a:t>
            </a:r>
            <a:r>
              <a:rPr lang="es-CL" b="1" i="1" dirty="0">
                <a:solidFill>
                  <a:schemeClr val="bg1"/>
                </a:solidFill>
              </a:rPr>
              <a:t>dinámico </a:t>
            </a:r>
            <a:endParaRPr lang="es-CL" dirty="0">
              <a:solidFill>
                <a:schemeClr val="bg1"/>
              </a:solidFill>
            </a:endParaRPr>
          </a:p>
        </p:txBody>
      </p:sp>
      <p:sp>
        <p:nvSpPr>
          <p:cNvPr id="3" name="Marcador de contenido 2"/>
          <p:cNvSpPr>
            <a:spLocks noGrp="1"/>
          </p:cNvSpPr>
          <p:nvPr>
            <p:ph idx="1"/>
          </p:nvPr>
        </p:nvSpPr>
        <p:spPr>
          <a:xfrm>
            <a:off x="0" y="1825625"/>
            <a:ext cx="6710289" cy="4898732"/>
          </a:xfrm>
        </p:spPr>
        <p:txBody>
          <a:bodyPr>
            <a:normAutofit/>
          </a:bodyPr>
          <a:lstStyle/>
          <a:p>
            <a:pPr algn="just"/>
            <a:r>
              <a:rPr lang="es-CL" i="1" dirty="0" smtClean="0">
                <a:solidFill>
                  <a:schemeClr val="bg1"/>
                </a:solidFill>
              </a:rPr>
              <a:t>El </a:t>
            </a:r>
            <a:r>
              <a:rPr lang="es-CL" i="1" dirty="0">
                <a:solidFill>
                  <a:schemeClr val="bg1"/>
                </a:solidFill>
              </a:rPr>
              <a:t>factor dominante en el metamorfismo dinámico (o dinamometamorfismo) es la presión, provocada por el movimiento entre bloques o placas que genera la acción de las fallas. </a:t>
            </a:r>
            <a:endParaRPr lang="es-CL" dirty="0">
              <a:solidFill>
                <a:schemeClr val="bg1"/>
              </a:solidFill>
            </a:endParaRPr>
          </a:p>
          <a:p>
            <a:pPr algn="just"/>
            <a:r>
              <a:rPr lang="es-CL" i="1" dirty="0">
                <a:solidFill>
                  <a:schemeClr val="bg1"/>
                </a:solidFill>
              </a:rPr>
              <a:t>Las rocas que se generan en este proceso se llaman brechas de falla o </a:t>
            </a:r>
            <a:r>
              <a:rPr lang="es-CL" i="1" dirty="0" err="1">
                <a:solidFill>
                  <a:schemeClr val="bg1"/>
                </a:solidFill>
              </a:rPr>
              <a:t>cataclastitas</a:t>
            </a:r>
            <a:r>
              <a:rPr lang="es-CL" i="1" dirty="0">
                <a:solidFill>
                  <a:schemeClr val="bg1"/>
                </a:solidFill>
              </a:rPr>
              <a:t>, y se caracterizan por la presencia de cantos englobados por una matriz, generados por trituración (cataclasis). </a:t>
            </a:r>
            <a:endParaRPr lang="es-CL" dirty="0">
              <a:solidFill>
                <a:schemeClr val="bg1"/>
              </a:solidFill>
            </a:endParaRPr>
          </a:p>
        </p:txBody>
      </p:sp>
      <p:pic>
        <p:nvPicPr>
          <p:cNvPr id="4" name="Imagen 3"/>
          <p:cNvPicPr>
            <a:picLocks noChangeAspect="1"/>
          </p:cNvPicPr>
          <p:nvPr/>
        </p:nvPicPr>
        <p:blipFill>
          <a:blip r:embed="rId2"/>
          <a:stretch>
            <a:fillRect/>
          </a:stretch>
        </p:blipFill>
        <p:spPr>
          <a:xfrm>
            <a:off x="6814018" y="1374729"/>
            <a:ext cx="5175778" cy="3742782"/>
          </a:xfrm>
          <a:prstGeom prst="rect">
            <a:avLst/>
          </a:prstGeom>
        </p:spPr>
      </p:pic>
      <p:sp>
        <p:nvSpPr>
          <p:cNvPr id="5" name="Rectángulo 4"/>
          <p:cNvSpPr/>
          <p:nvPr/>
        </p:nvSpPr>
        <p:spPr>
          <a:xfrm>
            <a:off x="7845082" y="5336158"/>
            <a:ext cx="3113649" cy="584775"/>
          </a:xfrm>
          <a:prstGeom prst="rect">
            <a:avLst/>
          </a:prstGeom>
        </p:spPr>
        <p:txBody>
          <a:bodyPr wrap="square">
            <a:spAutoFit/>
          </a:bodyPr>
          <a:lstStyle/>
          <a:p>
            <a:pPr algn="ctr"/>
            <a:endParaRPr lang="es-CL" sz="1400" b="0" i="0" u="none" strike="noStrike" baseline="0" dirty="0" smtClean="0">
              <a:solidFill>
                <a:schemeClr val="bg1"/>
              </a:solidFill>
              <a:latin typeface="Arial" panose="020B0604020202020204" pitchFamily="34" charset="0"/>
            </a:endParaRPr>
          </a:p>
          <a:p>
            <a:pPr algn="ctr"/>
            <a:r>
              <a:rPr lang="es-CL" b="1" i="1" u="none" strike="noStrike" baseline="0" dirty="0" smtClean="0">
                <a:solidFill>
                  <a:schemeClr val="bg1"/>
                </a:solidFill>
                <a:latin typeface="Arial" panose="020B0604020202020204" pitchFamily="34" charset="0"/>
              </a:rPr>
              <a:t>BRECHA DE FALLA </a:t>
            </a:r>
            <a:endParaRPr lang="es-CL" dirty="0">
              <a:solidFill>
                <a:schemeClr val="bg1"/>
              </a:solidFill>
            </a:endParaRPr>
          </a:p>
        </p:txBody>
      </p:sp>
    </p:spTree>
    <p:extLst>
      <p:ext uri="{BB962C8B-B14F-4D97-AF65-F5344CB8AC3E}">
        <p14:creationId xmlns:p14="http://schemas.microsoft.com/office/powerpoint/2010/main" val="4150066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5582" y="365125"/>
            <a:ext cx="9778218" cy="1325563"/>
          </a:xfrm>
        </p:spPr>
        <p:txBody>
          <a:bodyPr/>
          <a:lstStyle/>
          <a:p>
            <a:r>
              <a:rPr lang="es-CL" b="1" i="1" dirty="0" smtClean="0">
                <a:solidFill>
                  <a:schemeClr val="bg1"/>
                </a:solidFill>
              </a:rPr>
              <a:t>Metamorfismo </a:t>
            </a:r>
            <a:r>
              <a:rPr lang="es-CL" b="1" i="1" dirty="0">
                <a:solidFill>
                  <a:schemeClr val="bg1"/>
                </a:solidFill>
              </a:rPr>
              <a:t>regional </a:t>
            </a:r>
            <a:endParaRPr lang="es-CL" dirty="0">
              <a:solidFill>
                <a:schemeClr val="bg1"/>
              </a:solidFill>
            </a:endParaRPr>
          </a:p>
        </p:txBody>
      </p:sp>
      <p:sp>
        <p:nvSpPr>
          <p:cNvPr id="3" name="Marcador de contenido 2"/>
          <p:cNvSpPr>
            <a:spLocks noGrp="1"/>
          </p:cNvSpPr>
          <p:nvPr>
            <p:ph idx="1"/>
          </p:nvPr>
        </p:nvSpPr>
        <p:spPr>
          <a:xfrm>
            <a:off x="0" y="1825625"/>
            <a:ext cx="12192000" cy="2197735"/>
          </a:xfrm>
        </p:spPr>
        <p:txBody>
          <a:bodyPr>
            <a:normAutofit/>
          </a:bodyPr>
          <a:lstStyle/>
          <a:p>
            <a:pPr marL="0" indent="0" algn="just">
              <a:buNone/>
            </a:pPr>
            <a:r>
              <a:rPr lang="es-CL" smtClean="0">
                <a:solidFill>
                  <a:schemeClr val="bg1"/>
                </a:solidFill>
              </a:rPr>
              <a:t>Se produce por el efecto simultáneo de un aumento de la presión y de la temperatura durante largos períodos de tiempo en grandes áreas de la corteza terrestre con gran actividad tectónica, como los límites de las placas litosféricas. También influyen la presencia de fluidos en las rocas que se van a metamorfizar, y las tensiones originadas por el movimiento de las placas tectónicas. </a:t>
            </a:r>
            <a:endParaRPr lang="es-CL" dirty="0">
              <a:solidFill>
                <a:schemeClr val="bg1"/>
              </a:solidFill>
            </a:endParaRPr>
          </a:p>
        </p:txBody>
      </p:sp>
      <p:pic>
        <p:nvPicPr>
          <p:cNvPr id="4" name="Imagen 3"/>
          <p:cNvPicPr>
            <a:picLocks noChangeAspect="1"/>
          </p:cNvPicPr>
          <p:nvPr/>
        </p:nvPicPr>
        <p:blipFill>
          <a:blip r:embed="rId2"/>
          <a:stretch>
            <a:fillRect/>
          </a:stretch>
        </p:blipFill>
        <p:spPr>
          <a:xfrm>
            <a:off x="239156" y="3882680"/>
            <a:ext cx="3106734" cy="2340000"/>
          </a:xfrm>
          <a:prstGeom prst="rect">
            <a:avLst/>
          </a:prstGeom>
        </p:spPr>
      </p:pic>
      <p:pic>
        <p:nvPicPr>
          <p:cNvPr id="5" name="Imagen 4"/>
          <p:cNvPicPr>
            <a:picLocks noChangeAspect="1"/>
          </p:cNvPicPr>
          <p:nvPr/>
        </p:nvPicPr>
        <p:blipFill>
          <a:blip r:embed="rId3"/>
          <a:stretch>
            <a:fillRect/>
          </a:stretch>
        </p:blipFill>
        <p:spPr>
          <a:xfrm>
            <a:off x="8026476" y="3882680"/>
            <a:ext cx="3867988" cy="2340000"/>
          </a:xfrm>
          <a:prstGeom prst="rect">
            <a:avLst/>
          </a:prstGeom>
        </p:spPr>
      </p:pic>
      <p:pic>
        <p:nvPicPr>
          <p:cNvPr id="6" name="Imagen 5"/>
          <p:cNvPicPr>
            <a:picLocks noChangeAspect="1"/>
          </p:cNvPicPr>
          <p:nvPr/>
        </p:nvPicPr>
        <p:blipFill>
          <a:blip r:embed="rId4"/>
          <a:stretch>
            <a:fillRect/>
          </a:stretch>
        </p:blipFill>
        <p:spPr>
          <a:xfrm>
            <a:off x="4119525" y="3882680"/>
            <a:ext cx="2909349" cy="2340000"/>
          </a:xfrm>
          <a:prstGeom prst="rect">
            <a:avLst/>
          </a:prstGeom>
        </p:spPr>
      </p:pic>
      <p:sp>
        <p:nvSpPr>
          <p:cNvPr id="7" name="Rectángulo 6"/>
          <p:cNvSpPr/>
          <p:nvPr/>
        </p:nvSpPr>
        <p:spPr>
          <a:xfrm>
            <a:off x="799518" y="6179110"/>
            <a:ext cx="1917895" cy="646331"/>
          </a:xfrm>
          <a:prstGeom prst="rect">
            <a:avLst/>
          </a:prstGeom>
        </p:spPr>
        <p:txBody>
          <a:bodyPr wrap="square">
            <a:spAutoFit/>
          </a:bodyPr>
          <a:lstStyle/>
          <a:p>
            <a:pPr algn="ctr"/>
            <a:r>
              <a:rPr lang="es-CL" b="1" i="1" u="none" strike="noStrike" baseline="0" dirty="0" smtClean="0">
                <a:solidFill>
                  <a:schemeClr val="bg1"/>
                </a:solidFill>
                <a:latin typeface="Arial" panose="020B0604020202020204" pitchFamily="34" charset="0"/>
              </a:rPr>
              <a:t>PIZARRA </a:t>
            </a:r>
            <a:endParaRPr lang="es-CL" b="0" i="0" u="none" strike="noStrike" baseline="0" dirty="0" smtClean="0">
              <a:solidFill>
                <a:schemeClr val="bg1"/>
              </a:solidFill>
              <a:latin typeface="Arial" panose="020B0604020202020204" pitchFamily="34" charset="0"/>
            </a:endParaRPr>
          </a:p>
          <a:p>
            <a:pPr algn="ctr"/>
            <a:r>
              <a:rPr lang="es-CL" b="0" i="1" u="none" strike="noStrike" baseline="0" dirty="0" smtClean="0">
                <a:solidFill>
                  <a:schemeClr val="bg1"/>
                </a:solidFill>
                <a:latin typeface="Arial" panose="020B0604020202020204" pitchFamily="34" charset="0"/>
              </a:rPr>
              <a:t>BAJO GRADO </a:t>
            </a:r>
            <a:endParaRPr lang="es-CL" dirty="0">
              <a:solidFill>
                <a:schemeClr val="bg1"/>
              </a:solidFill>
            </a:endParaRPr>
          </a:p>
        </p:txBody>
      </p:sp>
      <p:sp>
        <p:nvSpPr>
          <p:cNvPr id="8" name="Rectángulo 7"/>
          <p:cNvSpPr/>
          <p:nvPr/>
        </p:nvSpPr>
        <p:spPr>
          <a:xfrm>
            <a:off x="4615251" y="6213833"/>
            <a:ext cx="1917895" cy="646331"/>
          </a:xfrm>
          <a:prstGeom prst="rect">
            <a:avLst/>
          </a:prstGeom>
        </p:spPr>
        <p:txBody>
          <a:bodyPr wrap="square">
            <a:spAutoFit/>
          </a:bodyPr>
          <a:lstStyle/>
          <a:p>
            <a:pPr algn="ctr"/>
            <a:r>
              <a:rPr lang="es-CL" b="1" i="1" u="none" strike="noStrike" baseline="0" dirty="0" smtClean="0">
                <a:solidFill>
                  <a:schemeClr val="bg1"/>
                </a:solidFill>
                <a:latin typeface="Arial" panose="020B0604020202020204" pitchFamily="34" charset="0"/>
              </a:rPr>
              <a:t>ESQUISTO </a:t>
            </a:r>
            <a:r>
              <a:rPr lang="es-CL" b="0" i="1" u="none" strike="noStrike" baseline="0" dirty="0" smtClean="0">
                <a:solidFill>
                  <a:schemeClr val="bg1"/>
                </a:solidFill>
                <a:latin typeface="Arial" panose="020B0604020202020204" pitchFamily="34" charset="0"/>
              </a:rPr>
              <a:t>MEDIO GRADO </a:t>
            </a:r>
            <a:endParaRPr lang="es-CL" dirty="0">
              <a:solidFill>
                <a:schemeClr val="bg1"/>
              </a:solidFill>
            </a:endParaRPr>
          </a:p>
        </p:txBody>
      </p:sp>
      <p:sp>
        <p:nvSpPr>
          <p:cNvPr id="9" name="Rectángulo 8"/>
          <p:cNvSpPr/>
          <p:nvPr/>
        </p:nvSpPr>
        <p:spPr>
          <a:xfrm>
            <a:off x="9176844" y="6222680"/>
            <a:ext cx="1567251" cy="646331"/>
          </a:xfrm>
          <a:prstGeom prst="rect">
            <a:avLst/>
          </a:prstGeom>
        </p:spPr>
        <p:txBody>
          <a:bodyPr wrap="square">
            <a:spAutoFit/>
          </a:bodyPr>
          <a:lstStyle/>
          <a:p>
            <a:pPr algn="ctr"/>
            <a:r>
              <a:rPr lang="es-CL" b="1" i="1" u="none" strike="noStrike" baseline="0" dirty="0" smtClean="0">
                <a:solidFill>
                  <a:schemeClr val="bg1"/>
                </a:solidFill>
                <a:latin typeface="Arial" panose="020B0604020202020204" pitchFamily="34" charset="0"/>
              </a:rPr>
              <a:t>GNEIS </a:t>
            </a:r>
          </a:p>
          <a:p>
            <a:pPr algn="ctr"/>
            <a:r>
              <a:rPr lang="es-CL" b="0" i="1" u="none" strike="noStrike" baseline="0" dirty="0" smtClean="0">
                <a:solidFill>
                  <a:schemeClr val="bg1"/>
                </a:solidFill>
                <a:latin typeface="Arial" panose="020B0604020202020204" pitchFamily="34" charset="0"/>
              </a:rPr>
              <a:t>ALTO RADO </a:t>
            </a:r>
            <a:endParaRPr lang="es-CL" dirty="0">
              <a:solidFill>
                <a:schemeClr val="bg1"/>
              </a:solidFill>
            </a:endParaRPr>
          </a:p>
        </p:txBody>
      </p:sp>
    </p:spTree>
    <p:extLst>
      <p:ext uri="{BB962C8B-B14F-4D97-AF65-F5344CB8AC3E}">
        <p14:creationId xmlns:p14="http://schemas.microsoft.com/office/powerpoint/2010/main" val="2819334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3378" y="365125"/>
            <a:ext cx="9820422" cy="1325563"/>
          </a:xfrm>
        </p:spPr>
        <p:txBody>
          <a:bodyPr>
            <a:normAutofit/>
          </a:bodyPr>
          <a:lstStyle/>
          <a:p>
            <a:r>
              <a:rPr lang="es-CL" b="1" i="1" dirty="0" smtClean="0">
                <a:solidFill>
                  <a:schemeClr val="bg1"/>
                </a:solidFill>
              </a:rPr>
              <a:t>Metamorfismo de enterramiento </a:t>
            </a:r>
            <a:endParaRPr lang="es-CL" dirty="0">
              <a:solidFill>
                <a:schemeClr val="bg1"/>
              </a:solidFill>
            </a:endParaRPr>
          </a:p>
        </p:txBody>
      </p:sp>
      <p:sp>
        <p:nvSpPr>
          <p:cNvPr id="3" name="Marcador de contenido 2"/>
          <p:cNvSpPr>
            <a:spLocks noGrp="1"/>
          </p:cNvSpPr>
          <p:nvPr>
            <p:ph idx="1"/>
          </p:nvPr>
        </p:nvSpPr>
        <p:spPr>
          <a:xfrm>
            <a:off x="0" y="1825625"/>
            <a:ext cx="12192000" cy="2239938"/>
          </a:xfrm>
        </p:spPr>
        <p:txBody>
          <a:bodyPr/>
          <a:lstStyle/>
          <a:p>
            <a:r>
              <a:rPr lang="es-CL" dirty="0" smtClean="0">
                <a:solidFill>
                  <a:schemeClr val="bg1"/>
                </a:solidFill>
              </a:rPr>
              <a:t>Esquema </a:t>
            </a:r>
            <a:r>
              <a:rPr lang="es-CL" dirty="0">
                <a:solidFill>
                  <a:schemeClr val="bg1"/>
                </a:solidFill>
              </a:rPr>
              <a:t>de una cuenca sedimentaria con un gran espesor de sedimentos. En las zonas más profundas se produce un metamorfismo de enterramiento. Se produce debido al aumento de temperatura y presión que sufren los sedimentos a 10.000-12.000 metros de profundidad en la corteza terrestre. La temperatura y la presión aumentan según los siguientes gradientes: </a:t>
            </a:r>
          </a:p>
        </p:txBody>
      </p:sp>
      <p:pic>
        <p:nvPicPr>
          <p:cNvPr id="4" name="Imagen 3"/>
          <p:cNvPicPr>
            <a:picLocks noChangeAspect="1"/>
          </p:cNvPicPr>
          <p:nvPr/>
        </p:nvPicPr>
        <p:blipFill>
          <a:blip r:embed="rId2"/>
          <a:stretch>
            <a:fillRect/>
          </a:stretch>
        </p:blipFill>
        <p:spPr>
          <a:xfrm>
            <a:off x="3932860" y="3857150"/>
            <a:ext cx="5021457" cy="2880000"/>
          </a:xfrm>
          <a:prstGeom prst="rect">
            <a:avLst/>
          </a:prstGeom>
        </p:spPr>
      </p:pic>
    </p:spTree>
    <p:extLst>
      <p:ext uri="{BB962C8B-B14F-4D97-AF65-F5344CB8AC3E}">
        <p14:creationId xmlns:p14="http://schemas.microsoft.com/office/powerpoint/2010/main" val="2621990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4904" y="365125"/>
            <a:ext cx="10757096" cy="1325563"/>
          </a:xfrm>
        </p:spPr>
        <p:txBody>
          <a:bodyPr/>
          <a:lstStyle/>
          <a:p>
            <a:r>
              <a:rPr lang="es-CL" b="1" i="1" dirty="0" smtClean="0">
                <a:solidFill>
                  <a:schemeClr val="bg1"/>
                </a:solidFill>
              </a:rPr>
              <a:t>Metamorfismo hidrotermal y metasomatismo</a:t>
            </a:r>
            <a:endParaRPr lang="es-CL" dirty="0">
              <a:solidFill>
                <a:schemeClr val="bg1"/>
              </a:solidFill>
            </a:endParaRPr>
          </a:p>
        </p:txBody>
      </p:sp>
      <p:sp>
        <p:nvSpPr>
          <p:cNvPr id="3" name="Marcador de contenido 2"/>
          <p:cNvSpPr>
            <a:spLocks noGrp="1"/>
          </p:cNvSpPr>
          <p:nvPr>
            <p:ph idx="1"/>
          </p:nvPr>
        </p:nvSpPr>
        <p:spPr>
          <a:xfrm>
            <a:off x="824132" y="3091717"/>
            <a:ext cx="10515600" cy="2211803"/>
          </a:xfrm>
        </p:spPr>
        <p:txBody>
          <a:bodyPr>
            <a:noAutofit/>
          </a:bodyPr>
          <a:lstStyle/>
          <a:p>
            <a:pPr algn="just"/>
            <a:r>
              <a:rPr lang="es-CL" sz="3200" dirty="0" smtClean="0">
                <a:solidFill>
                  <a:schemeClr val="bg1"/>
                </a:solidFill>
              </a:rPr>
              <a:t>Se </a:t>
            </a:r>
            <a:r>
              <a:rPr lang="es-CL" sz="3200" dirty="0">
                <a:solidFill>
                  <a:schemeClr val="bg1"/>
                </a:solidFill>
              </a:rPr>
              <a:t>produce cuando hay una interacción entre las rocas y agua caliente químicamente activa. Es un metamorfismo asociado a la presencia de fluidos calientes que contienen gran cantidad de iones disueltos. </a:t>
            </a:r>
          </a:p>
        </p:txBody>
      </p:sp>
    </p:spTree>
    <p:extLst>
      <p:ext uri="{BB962C8B-B14F-4D97-AF65-F5344CB8AC3E}">
        <p14:creationId xmlns:p14="http://schemas.microsoft.com/office/powerpoint/2010/main" val="963376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1174" y="365125"/>
            <a:ext cx="9862625" cy="1325563"/>
          </a:xfrm>
        </p:spPr>
        <p:txBody>
          <a:bodyPr/>
          <a:lstStyle/>
          <a:p>
            <a:r>
              <a:rPr lang="es-CL" b="1" i="1" dirty="0" smtClean="0">
                <a:solidFill>
                  <a:schemeClr val="bg1"/>
                </a:solidFill>
              </a:rPr>
              <a:t>Metamorfismo de choque</a:t>
            </a:r>
            <a:endParaRPr lang="es-CL" dirty="0">
              <a:solidFill>
                <a:schemeClr val="bg1"/>
              </a:solidFill>
            </a:endParaRPr>
          </a:p>
        </p:txBody>
      </p:sp>
      <p:sp>
        <p:nvSpPr>
          <p:cNvPr id="3" name="Marcador de contenido 2"/>
          <p:cNvSpPr>
            <a:spLocks noGrp="1"/>
          </p:cNvSpPr>
          <p:nvPr>
            <p:ph idx="1"/>
          </p:nvPr>
        </p:nvSpPr>
        <p:spPr>
          <a:xfrm>
            <a:off x="0" y="1825625"/>
            <a:ext cx="12192000" cy="2507224"/>
          </a:xfrm>
        </p:spPr>
        <p:txBody>
          <a:bodyPr>
            <a:normAutofit/>
          </a:bodyPr>
          <a:lstStyle/>
          <a:p>
            <a:pPr algn="just"/>
            <a:r>
              <a:rPr lang="es-CL" sz="3200" dirty="0" smtClean="0">
                <a:solidFill>
                  <a:schemeClr val="bg1"/>
                </a:solidFill>
              </a:rPr>
              <a:t>También </a:t>
            </a:r>
            <a:r>
              <a:rPr lang="es-CL" sz="3200" dirty="0">
                <a:solidFill>
                  <a:schemeClr val="bg1"/>
                </a:solidFill>
              </a:rPr>
              <a:t>llamado metamorfismo de impacto, ocurre por el efecto de ondas de choque producidas por impactos </a:t>
            </a:r>
            <a:r>
              <a:rPr lang="es-CL" sz="3200" dirty="0" err="1">
                <a:solidFill>
                  <a:schemeClr val="bg1"/>
                </a:solidFill>
              </a:rPr>
              <a:t>meteoríticos</a:t>
            </a:r>
            <a:r>
              <a:rPr lang="es-CL" sz="3200" dirty="0">
                <a:solidFill>
                  <a:schemeClr val="bg1"/>
                </a:solidFill>
              </a:rPr>
              <a:t>, explosiones nucleares o ensayos de laboratorio. En este tipo de metamorfismo se alcanzan presiones de hasta 1.000 </a:t>
            </a:r>
            <a:r>
              <a:rPr lang="es-CL" sz="3200" dirty="0" err="1">
                <a:solidFill>
                  <a:schemeClr val="bg1"/>
                </a:solidFill>
              </a:rPr>
              <a:t>kbar</a:t>
            </a:r>
            <a:r>
              <a:rPr lang="es-CL" sz="3200" dirty="0">
                <a:solidFill>
                  <a:schemeClr val="bg1"/>
                </a:solidFill>
              </a:rPr>
              <a:t>.</a:t>
            </a:r>
          </a:p>
        </p:txBody>
      </p:sp>
      <p:pic>
        <p:nvPicPr>
          <p:cNvPr id="4" name="Imagen 3"/>
          <p:cNvPicPr>
            <a:picLocks noChangeAspect="1"/>
          </p:cNvPicPr>
          <p:nvPr/>
        </p:nvPicPr>
        <p:blipFill>
          <a:blip r:embed="rId2"/>
          <a:stretch>
            <a:fillRect/>
          </a:stretch>
        </p:blipFill>
        <p:spPr>
          <a:xfrm>
            <a:off x="4501640" y="3787255"/>
            <a:ext cx="3841691" cy="2916000"/>
          </a:xfrm>
          <a:prstGeom prst="rect">
            <a:avLst/>
          </a:prstGeom>
        </p:spPr>
      </p:pic>
    </p:spTree>
    <p:extLst>
      <p:ext uri="{BB962C8B-B14F-4D97-AF65-F5344CB8AC3E}">
        <p14:creationId xmlns:p14="http://schemas.microsoft.com/office/powerpoint/2010/main" val="2109522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5242" y="365125"/>
            <a:ext cx="9848557" cy="1325563"/>
          </a:xfrm>
        </p:spPr>
        <p:txBody>
          <a:bodyPr/>
          <a:lstStyle/>
          <a:p>
            <a:r>
              <a:rPr lang="es-CL" b="1" i="1" dirty="0" smtClean="0">
                <a:solidFill>
                  <a:schemeClr val="bg1"/>
                </a:solidFill>
              </a:rPr>
              <a:t>METEORIZACIÓN:</a:t>
            </a:r>
            <a:endParaRPr lang="es-CL" dirty="0">
              <a:solidFill>
                <a:schemeClr val="bg1"/>
              </a:solidFill>
            </a:endParaRPr>
          </a:p>
        </p:txBody>
      </p:sp>
      <p:sp>
        <p:nvSpPr>
          <p:cNvPr id="3" name="Marcador de contenido 2"/>
          <p:cNvSpPr>
            <a:spLocks noGrp="1"/>
          </p:cNvSpPr>
          <p:nvPr>
            <p:ph idx="1"/>
          </p:nvPr>
        </p:nvSpPr>
        <p:spPr>
          <a:xfrm>
            <a:off x="0" y="1825626"/>
            <a:ext cx="12192000" cy="1691298"/>
          </a:xfrm>
        </p:spPr>
        <p:txBody>
          <a:bodyPr/>
          <a:lstStyle/>
          <a:p>
            <a:pPr algn="just"/>
            <a:r>
              <a:rPr lang="es-CL" dirty="0" smtClean="0">
                <a:solidFill>
                  <a:schemeClr val="bg1"/>
                </a:solidFill>
              </a:rPr>
              <a:t>La </a:t>
            </a:r>
            <a:r>
              <a:rPr lang="es-CL" dirty="0">
                <a:solidFill>
                  <a:schemeClr val="bg1"/>
                </a:solidFill>
              </a:rPr>
              <a:t>meteorización es la desintegración, descomposición y disgregación de una roca en la superficie terrestre o próxima a ella como consecuencia de su exposición a los agentes atmosféricos y físico-químicos, con la participación de agentes biológicos.</a:t>
            </a:r>
          </a:p>
        </p:txBody>
      </p:sp>
      <p:pic>
        <p:nvPicPr>
          <p:cNvPr id="4" name="Imagen 3"/>
          <p:cNvPicPr>
            <a:picLocks noChangeAspect="1"/>
          </p:cNvPicPr>
          <p:nvPr/>
        </p:nvPicPr>
        <p:blipFill>
          <a:blip r:embed="rId2"/>
          <a:stretch>
            <a:fillRect/>
          </a:stretch>
        </p:blipFill>
        <p:spPr>
          <a:xfrm>
            <a:off x="4089572" y="3184363"/>
            <a:ext cx="4679895" cy="3556032"/>
          </a:xfrm>
          <a:prstGeom prst="rect">
            <a:avLst/>
          </a:prstGeom>
        </p:spPr>
      </p:pic>
    </p:spTree>
    <p:extLst>
      <p:ext uri="{BB962C8B-B14F-4D97-AF65-F5344CB8AC3E}">
        <p14:creationId xmlns:p14="http://schemas.microsoft.com/office/powerpoint/2010/main" val="433961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9310" y="365125"/>
            <a:ext cx="9834489" cy="1325563"/>
          </a:xfrm>
        </p:spPr>
        <p:txBody>
          <a:bodyPr/>
          <a:lstStyle/>
          <a:p>
            <a:r>
              <a:rPr lang="es-CL" b="1" i="1" dirty="0" smtClean="0">
                <a:solidFill>
                  <a:schemeClr val="bg1"/>
                </a:solidFill>
              </a:rPr>
              <a:t>TIPOS </a:t>
            </a:r>
            <a:r>
              <a:rPr lang="es-CL" b="1" i="1" dirty="0">
                <a:solidFill>
                  <a:schemeClr val="bg1"/>
                </a:solidFill>
              </a:rPr>
              <a:t>DE METEORIZACIÓN:</a:t>
            </a:r>
            <a:endParaRPr lang="es-CL" dirty="0">
              <a:solidFill>
                <a:schemeClr val="bg1"/>
              </a:solidFill>
            </a:endParaRPr>
          </a:p>
        </p:txBody>
      </p:sp>
      <p:sp>
        <p:nvSpPr>
          <p:cNvPr id="3" name="Marcador de contenido 2"/>
          <p:cNvSpPr>
            <a:spLocks noGrp="1"/>
          </p:cNvSpPr>
          <p:nvPr>
            <p:ph idx="1"/>
          </p:nvPr>
        </p:nvSpPr>
        <p:spPr>
          <a:xfrm>
            <a:off x="0" y="1825625"/>
            <a:ext cx="12192000" cy="4351338"/>
          </a:xfrm>
        </p:spPr>
        <p:txBody>
          <a:bodyPr>
            <a:normAutofit/>
          </a:bodyPr>
          <a:lstStyle/>
          <a:p>
            <a:pPr algn="just"/>
            <a:r>
              <a:rPr lang="es-CL" sz="3200" b="1" i="1" dirty="0" smtClean="0">
                <a:solidFill>
                  <a:schemeClr val="bg1"/>
                </a:solidFill>
              </a:rPr>
              <a:t>Meteorización </a:t>
            </a:r>
            <a:r>
              <a:rPr lang="es-CL" sz="3200" b="1" i="1" dirty="0">
                <a:solidFill>
                  <a:schemeClr val="bg1"/>
                </a:solidFill>
              </a:rPr>
              <a:t>Física</a:t>
            </a:r>
            <a:r>
              <a:rPr lang="es-CL" sz="3200" dirty="0">
                <a:solidFill>
                  <a:schemeClr val="bg1"/>
                </a:solidFill>
              </a:rPr>
              <a:t>: O mecánica es la disgregación de las rocas en fragmentos cada vez más pequeños que conservan cada uno las características del material original; el resultado final son muchos fragmentos pequeños procedentes de uno grande. Las principales causas de este proceso son los cambios de temperatura, humedad y actividad biológica. Tras la meteorización física, los fragmentos formados quedan expuestos a la acción de la meteorización química.</a:t>
            </a:r>
          </a:p>
        </p:txBody>
      </p:sp>
    </p:spTree>
    <p:extLst>
      <p:ext uri="{BB962C8B-B14F-4D97-AF65-F5344CB8AC3E}">
        <p14:creationId xmlns:p14="http://schemas.microsoft.com/office/powerpoint/2010/main" val="718882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9310" y="365125"/>
            <a:ext cx="9834489" cy="1325563"/>
          </a:xfrm>
        </p:spPr>
        <p:txBody>
          <a:bodyPr/>
          <a:lstStyle/>
          <a:p>
            <a:r>
              <a:rPr lang="es-CL" b="1" i="1" dirty="0" smtClean="0">
                <a:solidFill>
                  <a:schemeClr val="bg1"/>
                </a:solidFill>
              </a:rPr>
              <a:t>Meteorización </a:t>
            </a:r>
            <a:r>
              <a:rPr lang="es-CL" b="1" i="1" dirty="0">
                <a:solidFill>
                  <a:schemeClr val="bg1"/>
                </a:solidFill>
              </a:rPr>
              <a:t>Física</a:t>
            </a:r>
            <a:r>
              <a:rPr lang="es-CL" dirty="0">
                <a:solidFill>
                  <a:schemeClr val="bg1"/>
                </a:solidFill>
              </a:rPr>
              <a:t>:</a:t>
            </a:r>
          </a:p>
        </p:txBody>
      </p:sp>
      <p:pic>
        <p:nvPicPr>
          <p:cNvPr id="4" name="Marcador de contenido 3"/>
          <p:cNvPicPr>
            <a:picLocks noGrp="1" noChangeAspect="1"/>
          </p:cNvPicPr>
          <p:nvPr>
            <p:ph idx="1"/>
          </p:nvPr>
        </p:nvPicPr>
        <p:blipFill>
          <a:blip r:embed="rId2"/>
          <a:stretch>
            <a:fillRect/>
          </a:stretch>
        </p:blipFill>
        <p:spPr>
          <a:xfrm>
            <a:off x="123933" y="2849057"/>
            <a:ext cx="4180781" cy="2880000"/>
          </a:xfrm>
          <a:prstGeom prst="rect">
            <a:avLst/>
          </a:prstGeom>
        </p:spPr>
      </p:pic>
      <p:pic>
        <p:nvPicPr>
          <p:cNvPr id="5" name="Imagen 4"/>
          <p:cNvPicPr>
            <a:picLocks noChangeAspect="1"/>
          </p:cNvPicPr>
          <p:nvPr/>
        </p:nvPicPr>
        <p:blipFill>
          <a:blip r:embed="rId3"/>
          <a:stretch>
            <a:fillRect/>
          </a:stretch>
        </p:blipFill>
        <p:spPr>
          <a:xfrm>
            <a:off x="8004851" y="2849057"/>
            <a:ext cx="4039081" cy="2880000"/>
          </a:xfrm>
          <a:prstGeom prst="rect">
            <a:avLst/>
          </a:prstGeom>
        </p:spPr>
      </p:pic>
      <p:sp>
        <p:nvSpPr>
          <p:cNvPr id="6" name="Rectángulo 5"/>
          <p:cNvSpPr/>
          <p:nvPr/>
        </p:nvSpPr>
        <p:spPr>
          <a:xfrm>
            <a:off x="393894" y="2021535"/>
            <a:ext cx="3024555" cy="646331"/>
          </a:xfrm>
          <a:prstGeom prst="rect">
            <a:avLst/>
          </a:prstGeom>
        </p:spPr>
        <p:txBody>
          <a:bodyPr wrap="square">
            <a:spAutoFit/>
          </a:bodyPr>
          <a:lstStyle/>
          <a:p>
            <a:pPr algn="ctr"/>
            <a:r>
              <a:rPr lang="es-CL" sz="3600" b="0" i="0" u="none" strike="noStrike" baseline="0" dirty="0" err="1" smtClean="0">
                <a:solidFill>
                  <a:schemeClr val="bg1"/>
                </a:solidFill>
                <a:latin typeface="Calibri" panose="020F0502020204030204" pitchFamily="34" charset="0"/>
              </a:rPr>
              <a:t>Lajamiento</a:t>
            </a:r>
            <a:r>
              <a:rPr lang="es-CL" sz="3600" b="0" i="0" u="none" strike="noStrike" baseline="0" dirty="0" smtClean="0">
                <a:solidFill>
                  <a:schemeClr val="bg1"/>
                </a:solidFill>
                <a:latin typeface="Calibri" panose="020F0502020204030204" pitchFamily="34" charset="0"/>
              </a:rPr>
              <a:t> </a:t>
            </a:r>
            <a:endParaRPr lang="es-CL" sz="3600" dirty="0">
              <a:solidFill>
                <a:schemeClr val="bg1"/>
              </a:solidFill>
            </a:endParaRPr>
          </a:p>
        </p:txBody>
      </p:sp>
      <p:sp>
        <p:nvSpPr>
          <p:cNvPr id="7" name="Rectángulo 6"/>
          <p:cNvSpPr/>
          <p:nvPr/>
        </p:nvSpPr>
        <p:spPr>
          <a:xfrm>
            <a:off x="9367513" y="2008262"/>
            <a:ext cx="1986286" cy="584775"/>
          </a:xfrm>
          <a:prstGeom prst="rect">
            <a:avLst/>
          </a:prstGeom>
        </p:spPr>
        <p:txBody>
          <a:bodyPr wrap="square">
            <a:spAutoFit/>
          </a:bodyPr>
          <a:lstStyle/>
          <a:p>
            <a:pPr algn="ctr"/>
            <a:r>
              <a:rPr lang="es-CL" sz="3200" b="0" i="0" u="none" strike="noStrike" baseline="0" dirty="0" smtClean="0">
                <a:solidFill>
                  <a:schemeClr val="bg1"/>
                </a:solidFill>
                <a:latin typeface="Calibri" panose="020F0502020204030204" pitchFamily="34" charset="0"/>
              </a:rPr>
              <a:t>Crioclastia </a:t>
            </a:r>
            <a:endParaRPr lang="es-CL" sz="3200" dirty="0">
              <a:solidFill>
                <a:schemeClr val="bg1"/>
              </a:solidFill>
            </a:endParaRPr>
          </a:p>
        </p:txBody>
      </p:sp>
      <p:pic>
        <p:nvPicPr>
          <p:cNvPr id="8" name="Imagen 7"/>
          <p:cNvPicPr>
            <a:picLocks noChangeAspect="1"/>
          </p:cNvPicPr>
          <p:nvPr/>
        </p:nvPicPr>
        <p:blipFill>
          <a:blip r:embed="rId4"/>
          <a:stretch>
            <a:fillRect/>
          </a:stretch>
        </p:blipFill>
        <p:spPr>
          <a:xfrm>
            <a:off x="4791104" y="2849057"/>
            <a:ext cx="2727356" cy="3937313"/>
          </a:xfrm>
          <a:prstGeom prst="rect">
            <a:avLst/>
          </a:prstGeom>
        </p:spPr>
      </p:pic>
      <p:sp>
        <p:nvSpPr>
          <p:cNvPr id="9" name="Rectángulo 8"/>
          <p:cNvSpPr/>
          <p:nvPr/>
        </p:nvSpPr>
        <p:spPr>
          <a:xfrm>
            <a:off x="4791104" y="1977485"/>
            <a:ext cx="2890099" cy="584775"/>
          </a:xfrm>
          <a:prstGeom prst="rect">
            <a:avLst/>
          </a:prstGeom>
        </p:spPr>
        <p:txBody>
          <a:bodyPr wrap="square">
            <a:spAutoFit/>
          </a:bodyPr>
          <a:lstStyle/>
          <a:p>
            <a:r>
              <a:rPr lang="es-CL" sz="3200" b="0" i="0" u="none" strike="noStrike" baseline="0" dirty="0" err="1" smtClean="0">
                <a:solidFill>
                  <a:schemeClr val="bg1"/>
                </a:solidFill>
                <a:latin typeface="Calibri" panose="020F0502020204030204" pitchFamily="34" charset="0"/>
              </a:rPr>
              <a:t>Termoclastismo</a:t>
            </a:r>
            <a:r>
              <a:rPr lang="es-CL" sz="3200" b="0" i="0" u="none" strike="noStrike" baseline="0" dirty="0" smtClean="0">
                <a:solidFill>
                  <a:schemeClr val="bg1"/>
                </a:solidFill>
                <a:latin typeface="Calibri" panose="020F0502020204030204" pitchFamily="34" charset="0"/>
              </a:rPr>
              <a:t> </a:t>
            </a:r>
            <a:endParaRPr lang="es-CL" sz="3200" dirty="0">
              <a:solidFill>
                <a:schemeClr val="bg1"/>
              </a:solidFill>
            </a:endParaRPr>
          </a:p>
        </p:txBody>
      </p:sp>
    </p:spTree>
    <p:extLst>
      <p:ext uri="{BB962C8B-B14F-4D97-AF65-F5344CB8AC3E}">
        <p14:creationId xmlns:p14="http://schemas.microsoft.com/office/powerpoint/2010/main" val="1865409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02858" y="2860108"/>
            <a:ext cx="5415507" cy="3600000"/>
          </a:xfrm>
          <a:prstGeom prst="rect">
            <a:avLst/>
          </a:prstGeom>
        </p:spPr>
      </p:pic>
      <p:pic>
        <p:nvPicPr>
          <p:cNvPr id="5" name="Imagen 4"/>
          <p:cNvPicPr>
            <a:picLocks noChangeAspect="1"/>
          </p:cNvPicPr>
          <p:nvPr/>
        </p:nvPicPr>
        <p:blipFill>
          <a:blip r:embed="rId3"/>
          <a:stretch>
            <a:fillRect/>
          </a:stretch>
        </p:blipFill>
        <p:spPr>
          <a:xfrm>
            <a:off x="8382779" y="2195983"/>
            <a:ext cx="2882319" cy="4264125"/>
          </a:xfrm>
          <a:prstGeom prst="rect">
            <a:avLst/>
          </a:prstGeom>
        </p:spPr>
      </p:pic>
      <p:sp>
        <p:nvSpPr>
          <p:cNvPr id="6" name="Rectángulo 5"/>
          <p:cNvSpPr/>
          <p:nvPr/>
        </p:nvSpPr>
        <p:spPr>
          <a:xfrm>
            <a:off x="3131539" y="1872817"/>
            <a:ext cx="1358143" cy="646331"/>
          </a:xfrm>
          <a:prstGeom prst="rect">
            <a:avLst/>
          </a:prstGeom>
        </p:spPr>
        <p:txBody>
          <a:bodyPr wrap="square">
            <a:spAutoFit/>
          </a:bodyPr>
          <a:lstStyle/>
          <a:p>
            <a:pPr algn="ctr"/>
            <a:r>
              <a:rPr lang="es-CL" sz="3600" b="0" i="0" u="none" strike="noStrike" baseline="0" dirty="0" smtClean="0">
                <a:solidFill>
                  <a:schemeClr val="bg1"/>
                </a:solidFill>
                <a:latin typeface="Calibri" panose="020F0502020204030204" pitchFamily="34" charset="0"/>
              </a:rPr>
              <a:t>Agua </a:t>
            </a:r>
            <a:endParaRPr lang="es-CL" sz="3600" dirty="0">
              <a:solidFill>
                <a:schemeClr val="bg1"/>
              </a:solidFill>
            </a:endParaRPr>
          </a:p>
        </p:txBody>
      </p:sp>
      <p:sp>
        <p:nvSpPr>
          <p:cNvPr id="7" name="Rectángulo 6"/>
          <p:cNvSpPr/>
          <p:nvPr/>
        </p:nvSpPr>
        <p:spPr>
          <a:xfrm>
            <a:off x="8382779" y="1349597"/>
            <a:ext cx="3052689" cy="523220"/>
          </a:xfrm>
          <a:prstGeom prst="rect">
            <a:avLst/>
          </a:prstGeom>
        </p:spPr>
        <p:txBody>
          <a:bodyPr wrap="square">
            <a:spAutoFit/>
          </a:bodyPr>
          <a:lstStyle/>
          <a:p>
            <a:r>
              <a:rPr lang="es-CL" sz="2800" b="0" i="0" u="none" strike="noStrike" baseline="0" dirty="0" smtClean="0">
                <a:solidFill>
                  <a:schemeClr val="bg1"/>
                </a:solidFill>
                <a:latin typeface="Calibri" panose="020F0502020204030204" pitchFamily="34" charset="0"/>
              </a:rPr>
              <a:t>Actividad biológica </a:t>
            </a:r>
            <a:endParaRPr lang="es-CL" sz="2800" dirty="0">
              <a:solidFill>
                <a:schemeClr val="bg1"/>
              </a:solidFill>
            </a:endParaRPr>
          </a:p>
        </p:txBody>
      </p:sp>
    </p:spTree>
    <p:extLst>
      <p:ext uri="{BB962C8B-B14F-4D97-AF65-F5344CB8AC3E}">
        <p14:creationId xmlns:p14="http://schemas.microsoft.com/office/powerpoint/2010/main" val="32576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446" y="365125"/>
            <a:ext cx="9806354" cy="1325563"/>
          </a:xfrm>
        </p:spPr>
        <p:txBody>
          <a:bodyPr/>
          <a:lstStyle/>
          <a:p>
            <a:r>
              <a:rPr lang="es-CL" b="1" i="1" dirty="0" smtClean="0">
                <a:solidFill>
                  <a:schemeClr val="bg1"/>
                </a:solidFill>
              </a:rPr>
              <a:t>METEORIZACIÓN </a:t>
            </a:r>
            <a:r>
              <a:rPr lang="es-CL" b="1" i="1" dirty="0">
                <a:solidFill>
                  <a:schemeClr val="bg1"/>
                </a:solidFill>
              </a:rPr>
              <a:t>QUÍMICA:</a:t>
            </a:r>
            <a:endParaRPr lang="es-CL" dirty="0">
              <a:solidFill>
                <a:schemeClr val="bg1"/>
              </a:solidFill>
            </a:endParaRPr>
          </a:p>
        </p:txBody>
      </p:sp>
      <p:pic>
        <p:nvPicPr>
          <p:cNvPr id="4" name="Marcador de contenido 3"/>
          <p:cNvPicPr>
            <a:picLocks noGrp="1" noChangeAspect="1"/>
          </p:cNvPicPr>
          <p:nvPr>
            <p:ph idx="1"/>
          </p:nvPr>
        </p:nvPicPr>
        <p:blipFill>
          <a:blip r:embed="rId2"/>
          <a:stretch>
            <a:fillRect/>
          </a:stretch>
        </p:blipFill>
        <p:spPr>
          <a:xfrm>
            <a:off x="1660974" y="1506397"/>
            <a:ext cx="8858416" cy="5220000"/>
          </a:xfrm>
          <a:prstGeom prst="rect">
            <a:avLst/>
          </a:prstGeom>
        </p:spPr>
      </p:pic>
    </p:spTree>
    <p:extLst>
      <p:ext uri="{BB962C8B-B14F-4D97-AF65-F5344CB8AC3E}">
        <p14:creationId xmlns:p14="http://schemas.microsoft.com/office/powerpoint/2010/main" val="3833663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El ciclo de las rocas.">
            <a:hlinkClick r:id="rId2" tooltip="&quot;El ciclo de las rocas.&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69957" y="504233"/>
            <a:ext cx="6939514" cy="6132542"/>
          </a:xfrm>
          <a:prstGeom prst="rect">
            <a:avLst/>
          </a:prstGeom>
          <a:noFill/>
          <a:ln>
            <a:noFill/>
          </a:ln>
        </p:spPr>
      </p:pic>
    </p:spTree>
    <p:extLst>
      <p:ext uri="{BB962C8B-B14F-4D97-AF65-F5344CB8AC3E}">
        <p14:creationId xmlns:p14="http://schemas.microsoft.com/office/powerpoint/2010/main" val="999120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790109"/>
            <a:ext cx="12192000" cy="4247317"/>
          </a:xfrm>
          <a:prstGeom prst="rect">
            <a:avLst/>
          </a:prstGeom>
        </p:spPr>
        <p:txBody>
          <a:bodyPr wrap="square">
            <a:spAutoFit/>
          </a:bodyPr>
          <a:lstStyle/>
          <a:p>
            <a:pPr algn="just"/>
            <a:endParaRPr lang="es-CL" sz="3000" b="0" i="0" u="none" strike="noStrike" baseline="0" dirty="0" smtClean="0">
              <a:solidFill>
                <a:schemeClr val="bg1"/>
              </a:solidFill>
              <a:latin typeface="Arial" panose="020B0604020202020204" pitchFamily="34" charset="0"/>
            </a:endParaRPr>
          </a:p>
          <a:p>
            <a:pPr algn="just"/>
            <a:r>
              <a:rPr lang="es-CL" sz="3000" b="0" i="0" u="none" strike="noStrike" baseline="0" dirty="0" smtClean="0">
                <a:solidFill>
                  <a:schemeClr val="bg1"/>
                </a:solidFill>
                <a:latin typeface="Arial" panose="020B0604020202020204" pitchFamily="34" charset="0"/>
              </a:rPr>
              <a:t>Las rocas ígneas componen, aproximadamente, el noventa y cinco por ciento de la parte superior de la corteza terrestre, pero quedan ocultas por una capa relativamente fina pero extensa de otro de tipo de rocas. Las rocas ígneas se forman cuando la roca derretida se enfría y se solidifica. A la roca derretida se le llama magma, cuando está por debajo de la superficie de la Tierra; y se le llama lava, cuando está sobre la superficie. Las rocas ígneas se dividen en dos grupos, dependiendo de el lugar en dónde se forma la roca: </a:t>
            </a:r>
            <a:endParaRPr lang="es-CL" sz="3000" dirty="0">
              <a:solidFill>
                <a:schemeClr val="bg1"/>
              </a:solidFill>
            </a:endParaRPr>
          </a:p>
        </p:txBody>
      </p:sp>
      <p:sp>
        <p:nvSpPr>
          <p:cNvPr id="5" name="Rectángulo 4"/>
          <p:cNvSpPr/>
          <p:nvPr/>
        </p:nvSpPr>
        <p:spPr>
          <a:xfrm>
            <a:off x="4449941" y="1143778"/>
            <a:ext cx="3826689" cy="646331"/>
          </a:xfrm>
          <a:prstGeom prst="rect">
            <a:avLst/>
          </a:prstGeom>
        </p:spPr>
        <p:txBody>
          <a:bodyPr wrap="none">
            <a:spAutoFit/>
          </a:bodyPr>
          <a:lstStyle/>
          <a:p>
            <a:r>
              <a:rPr lang="es-CL" sz="3600" b="0" i="0" u="none" strike="noStrike" baseline="0" dirty="0" smtClean="0">
                <a:solidFill>
                  <a:schemeClr val="bg1"/>
                </a:solidFill>
                <a:latin typeface="Arial" panose="020B0604020202020204" pitchFamily="34" charset="0"/>
              </a:rPr>
              <a:t>ROCAS IGNEAS </a:t>
            </a:r>
            <a:endParaRPr lang="es-CL" sz="3600" dirty="0">
              <a:solidFill>
                <a:schemeClr val="bg1"/>
              </a:solidFill>
            </a:endParaRPr>
          </a:p>
        </p:txBody>
      </p:sp>
    </p:spTree>
    <p:extLst>
      <p:ext uri="{BB962C8B-B14F-4D97-AF65-F5344CB8AC3E}">
        <p14:creationId xmlns:p14="http://schemas.microsoft.com/office/powerpoint/2010/main" val="948037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367757"/>
            <a:ext cx="12192000" cy="5447645"/>
          </a:xfrm>
          <a:prstGeom prst="rect">
            <a:avLst/>
          </a:prstGeom>
        </p:spPr>
        <p:txBody>
          <a:bodyPr wrap="square">
            <a:spAutoFit/>
          </a:bodyPr>
          <a:lstStyle/>
          <a:p>
            <a:pPr algn="just"/>
            <a:endParaRPr lang="es-CL" sz="1200" b="0" i="0" u="none" strike="noStrike" baseline="0" dirty="0" smtClean="0">
              <a:solidFill>
                <a:schemeClr val="bg1"/>
              </a:solidFill>
              <a:latin typeface="Arial" panose="020B0604020202020204" pitchFamily="34" charset="0"/>
            </a:endParaRPr>
          </a:p>
          <a:p>
            <a:pPr algn="just"/>
            <a:r>
              <a:rPr lang="es-CL" sz="2800" b="1" i="1" dirty="0">
                <a:solidFill>
                  <a:schemeClr val="bg1"/>
                </a:solidFill>
                <a:latin typeface="Arial" panose="020B0604020202020204" pitchFamily="34" charset="0"/>
              </a:rPr>
              <a:t>Las rocas plutónicas o intrusivas </a:t>
            </a:r>
            <a:r>
              <a:rPr lang="es-CL" sz="2800" dirty="0">
                <a:solidFill>
                  <a:schemeClr val="bg1"/>
                </a:solidFill>
                <a:latin typeface="Arial" panose="020B0604020202020204" pitchFamily="34" charset="0"/>
              </a:rPr>
              <a:t>se forman a partir de magma solidificado en grandes masas en el interior de la corteza terrestre. El magma, rodeado de rocas preexistentes se enfría lentamente, lo que permite que los minerales formen cristales grandes, visibles a simple vista. Las intrusiones magmáticas a partir de las cuales se forman las rocas plutónicas se denominan </a:t>
            </a:r>
            <a:r>
              <a:rPr lang="es-CL" sz="2800" dirty="0" err="1">
                <a:solidFill>
                  <a:schemeClr val="bg1"/>
                </a:solidFill>
                <a:latin typeface="Arial" panose="020B0604020202020204" pitchFamily="34" charset="0"/>
              </a:rPr>
              <a:t>plutones</a:t>
            </a:r>
            <a:r>
              <a:rPr lang="es-CL" sz="2800" dirty="0">
                <a:solidFill>
                  <a:schemeClr val="bg1"/>
                </a:solidFill>
                <a:latin typeface="Arial" panose="020B0604020202020204" pitchFamily="34" charset="0"/>
              </a:rPr>
              <a:t>, como por ejemplo los batolitos, los </a:t>
            </a:r>
            <a:r>
              <a:rPr lang="es-CL" sz="2800" dirty="0" err="1">
                <a:solidFill>
                  <a:schemeClr val="bg1"/>
                </a:solidFill>
                <a:latin typeface="Arial" panose="020B0604020202020204" pitchFamily="34" charset="0"/>
              </a:rPr>
              <a:t>lacolitos</a:t>
            </a:r>
            <a:r>
              <a:rPr lang="es-CL" sz="2800" dirty="0">
                <a:solidFill>
                  <a:schemeClr val="bg1"/>
                </a:solidFill>
                <a:latin typeface="Arial" panose="020B0604020202020204" pitchFamily="34" charset="0"/>
              </a:rPr>
              <a:t>, los </a:t>
            </a:r>
            <a:r>
              <a:rPr lang="es-CL" sz="2800" dirty="0" err="1">
                <a:solidFill>
                  <a:schemeClr val="bg1"/>
                </a:solidFill>
                <a:latin typeface="Arial" panose="020B0604020202020204" pitchFamily="34" charset="0"/>
              </a:rPr>
              <a:t>sills</a:t>
            </a:r>
            <a:r>
              <a:rPr lang="es-CL" sz="2800" dirty="0">
                <a:solidFill>
                  <a:schemeClr val="bg1"/>
                </a:solidFill>
                <a:latin typeface="Arial" panose="020B0604020202020204" pitchFamily="34" charset="0"/>
              </a:rPr>
              <a:t> y los diques. Las rocas plutónicas solo son visibles cuando la corteza asciende y la erosión elimina las rocas que cubren la intrusión. Cuando la masa de rocas queda expuesta se denomina afloramiento. El corazón de las principales cordilleras está formado por rocas plutónicas que cuando afloran, pueden recubrir enormes áreas de la superficie terrestre. </a:t>
            </a:r>
            <a:endParaRPr lang="es-CL" sz="2800" dirty="0">
              <a:solidFill>
                <a:schemeClr val="bg1"/>
              </a:solidFill>
            </a:endParaRPr>
          </a:p>
        </p:txBody>
      </p:sp>
    </p:spTree>
    <p:extLst>
      <p:ext uri="{BB962C8B-B14F-4D97-AF65-F5344CB8AC3E}">
        <p14:creationId xmlns:p14="http://schemas.microsoft.com/office/powerpoint/2010/main" val="983287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5517" y="1677685"/>
            <a:ext cx="3782165" cy="2844000"/>
          </a:xfrm>
          <a:prstGeom prst="rect">
            <a:avLst/>
          </a:prstGeom>
        </p:spPr>
      </p:pic>
      <p:pic>
        <p:nvPicPr>
          <p:cNvPr id="6" name="Imagen 5"/>
          <p:cNvPicPr>
            <a:picLocks noChangeAspect="1"/>
          </p:cNvPicPr>
          <p:nvPr/>
        </p:nvPicPr>
        <p:blipFill>
          <a:blip r:embed="rId3"/>
          <a:stretch>
            <a:fillRect/>
          </a:stretch>
        </p:blipFill>
        <p:spPr>
          <a:xfrm>
            <a:off x="7974377" y="1677685"/>
            <a:ext cx="3914444" cy="2844000"/>
          </a:xfrm>
          <a:prstGeom prst="rect">
            <a:avLst/>
          </a:prstGeom>
        </p:spPr>
      </p:pic>
      <p:pic>
        <p:nvPicPr>
          <p:cNvPr id="7" name="Imagen 6"/>
          <p:cNvPicPr>
            <a:picLocks noChangeAspect="1"/>
          </p:cNvPicPr>
          <p:nvPr/>
        </p:nvPicPr>
        <p:blipFill>
          <a:blip r:embed="rId4"/>
          <a:stretch>
            <a:fillRect/>
          </a:stretch>
        </p:blipFill>
        <p:spPr>
          <a:xfrm>
            <a:off x="4508584" y="3394055"/>
            <a:ext cx="2864891" cy="3240000"/>
          </a:xfrm>
          <a:prstGeom prst="rect">
            <a:avLst/>
          </a:prstGeom>
        </p:spPr>
      </p:pic>
      <p:sp>
        <p:nvSpPr>
          <p:cNvPr id="8" name="Rectángulo 7"/>
          <p:cNvSpPr/>
          <p:nvPr/>
        </p:nvSpPr>
        <p:spPr>
          <a:xfrm>
            <a:off x="7802688" y="5121478"/>
            <a:ext cx="2128911" cy="553998"/>
          </a:xfrm>
          <a:prstGeom prst="rect">
            <a:avLst/>
          </a:prstGeom>
        </p:spPr>
        <p:txBody>
          <a:bodyPr wrap="square">
            <a:spAutoFit/>
          </a:bodyPr>
          <a:lstStyle/>
          <a:p>
            <a:endParaRPr lang="es-CL" sz="1200" b="0" i="0" u="none" strike="noStrike" baseline="0" smtClean="0">
              <a:solidFill>
                <a:schemeClr val="bg1"/>
              </a:solidFill>
              <a:latin typeface="Calibri" panose="020F0502020204030204" pitchFamily="34" charset="0"/>
            </a:endParaRPr>
          </a:p>
          <a:p>
            <a:r>
              <a:rPr lang="es-CL" b="1" i="1" smtClean="0">
                <a:solidFill>
                  <a:schemeClr val="bg1"/>
                </a:solidFill>
                <a:latin typeface="Calibri" panose="020F0502020204030204" pitchFamily="34" charset="0"/>
              </a:rPr>
              <a:t>GRANITO RAPAKIVI </a:t>
            </a:r>
            <a:endParaRPr lang="es-CL" dirty="0">
              <a:solidFill>
                <a:schemeClr val="bg1"/>
              </a:solidFill>
            </a:endParaRPr>
          </a:p>
        </p:txBody>
      </p:sp>
      <p:sp>
        <p:nvSpPr>
          <p:cNvPr id="9" name="Rectángulo 8"/>
          <p:cNvSpPr/>
          <p:nvPr/>
        </p:nvSpPr>
        <p:spPr>
          <a:xfrm>
            <a:off x="9201307" y="823791"/>
            <a:ext cx="1460584" cy="553998"/>
          </a:xfrm>
          <a:prstGeom prst="rect">
            <a:avLst/>
          </a:prstGeom>
        </p:spPr>
        <p:txBody>
          <a:bodyPr wrap="square">
            <a:spAutoFit/>
          </a:bodyPr>
          <a:lstStyle/>
          <a:p>
            <a:endParaRPr lang="es-CL" sz="1200" b="0" i="0" u="none" strike="noStrike" baseline="0" dirty="0" smtClean="0">
              <a:solidFill>
                <a:schemeClr val="bg1"/>
              </a:solidFill>
              <a:latin typeface="Calibri" panose="020F0502020204030204" pitchFamily="34" charset="0"/>
            </a:endParaRPr>
          </a:p>
          <a:p>
            <a:r>
              <a:rPr lang="es-CL" b="1" i="1" dirty="0">
                <a:solidFill>
                  <a:schemeClr val="bg1"/>
                </a:solidFill>
                <a:latin typeface="Calibri" panose="020F0502020204030204" pitchFamily="34" charset="0"/>
              </a:rPr>
              <a:t>GABRO </a:t>
            </a:r>
            <a:endParaRPr lang="es-CL" dirty="0">
              <a:solidFill>
                <a:schemeClr val="bg1"/>
              </a:solidFill>
            </a:endParaRPr>
          </a:p>
        </p:txBody>
      </p:sp>
      <p:sp>
        <p:nvSpPr>
          <p:cNvPr id="10" name="Rectángulo 9"/>
          <p:cNvSpPr/>
          <p:nvPr/>
        </p:nvSpPr>
        <p:spPr>
          <a:xfrm>
            <a:off x="1409343" y="823791"/>
            <a:ext cx="1214511" cy="553998"/>
          </a:xfrm>
          <a:prstGeom prst="rect">
            <a:avLst/>
          </a:prstGeom>
        </p:spPr>
        <p:txBody>
          <a:bodyPr wrap="square">
            <a:spAutoFit/>
          </a:bodyPr>
          <a:lstStyle/>
          <a:p>
            <a:endParaRPr lang="es-CL" sz="1200" b="0" i="0" u="none" strike="noStrike" baseline="0" dirty="0" smtClean="0">
              <a:solidFill>
                <a:schemeClr val="bg1"/>
              </a:solidFill>
              <a:latin typeface="Calibri" panose="020F0502020204030204" pitchFamily="34" charset="0"/>
            </a:endParaRPr>
          </a:p>
          <a:p>
            <a:r>
              <a:rPr lang="es-CL" b="1" i="1" dirty="0">
                <a:solidFill>
                  <a:schemeClr val="bg1"/>
                </a:solidFill>
                <a:latin typeface="Calibri" panose="020F0502020204030204" pitchFamily="34" charset="0"/>
              </a:rPr>
              <a:t>GRANITO </a:t>
            </a:r>
            <a:endParaRPr lang="es-CL" dirty="0">
              <a:solidFill>
                <a:schemeClr val="bg1"/>
              </a:solidFill>
            </a:endParaRPr>
          </a:p>
        </p:txBody>
      </p:sp>
      <p:sp>
        <p:nvSpPr>
          <p:cNvPr id="11" name="Rectángulo 10"/>
          <p:cNvSpPr/>
          <p:nvPr/>
        </p:nvSpPr>
        <p:spPr>
          <a:xfrm>
            <a:off x="3970209" y="415705"/>
            <a:ext cx="3941639" cy="553998"/>
          </a:xfrm>
          <a:prstGeom prst="rect">
            <a:avLst/>
          </a:prstGeom>
        </p:spPr>
        <p:txBody>
          <a:bodyPr wrap="square">
            <a:spAutoFit/>
          </a:bodyPr>
          <a:lstStyle/>
          <a:p>
            <a:endParaRPr lang="es-CL" sz="1200" b="0" i="0" u="none" strike="noStrike" baseline="0" dirty="0" smtClean="0">
              <a:solidFill>
                <a:schemeClr val="bg1"/>
              </a:solidFill>
              <a:latin typeface="Arial" panose="020B0604020202020204" pitchFamily="34" charset="0"/>
            </a:endParaRPr>
          </a:p>
          <a:p>
            <a:r>
              <a:rPr lang="es-CL" b="1" i="1" dirty="0">
                <a:solidFill>
                  <a:schemeClr val="bg1"/>
                </a:solidFill>
                <a:latin typeface="Arial" panose="020B0604020202020204" pitchFamily="34" charset="0"/>
              </a:rPr>
              <a:t>Las rocas plutónicas o intrusivas </a:t>
            </a:r>
            <a:endParaRPr lang="es-CL" dirty="0">
              <a:solidFill>
                <a:schemeClr val="bg1"/>
              </a:solidFill>
            </a:endParaRPr>
          </a:p>
        </p:txBody>
      </p:sp>
    </p:spTree>
    <p:extLst>
      <p:ext uri="{BB962C8B-B14F-4D97-AF65-F5344CB8AC3E}">
        <p14:creationId xmlns:p14="http://schemas.microsoft.com/office/powerpoint/2010/main" val="2538577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301236"/>
            <a:ext cx="12192000" cy="4401205"/>
          </a:xfrm>
          <a:prstGeom prst="rect">
            <a:avLst/>
          </a:prstGeom>
        </p:spPr>
        <p:txBody>
          <a:bodyPr wrap="square">
            <a:spAutoFit/>
          </a:bodyPr>
          <a:lstStyle/>
          <a:p>
            <a:pPr algn="just"/>
            <a:r>
              <a:rPr lang="es-CL" sz="2800" b="1" i="1" dirty="0" smtClean="0">
                <a:solidFill>
                  <a:schemeClr val="bg1"/>
                </a:solidFill>
                <a:latin typeface="Arial" panose="020B0604020202020204" pitchFamily="34" charset="0"/>
              </a:rPr>
              <a:t>               Las </a:t>
            </a:r>
            <a:r>
              <a:rPr lang="es-CL" sz="2800" b="1" i="1" dirty="0">
                <a:solidFill>
                  <a:schemeClr val="bg1"/>
                </a:solidFill>
                <a:latin typeface="Arial" panose="020B0604020202020204" pitchFamily="34" charset="0"/>
              </a:rPr>
              <a:t>rocas ígneas </a:t>
            </a:r>
            <a:r>
              <a:rPr lang="es-CL" sz="2800" b="1" i="1" dirty="0" err="1">
                <a:solidFill>
                  <a:schemeClr val="bg1"/>
                </a:solidFill>
                <a:latin typeface="Arial" panose="020B0604020202020204" pitchFamily="34" charset="0"/>
              </a:rPr>
              <a:t>extrusivas</a:t>
            </a:r>
            <a:r>
              <a:rPr lang="es-CL" sz="2800" b="1" i="1" dirty="0">
                <a:solidFill>
                  <a:schemeClr val="bg1"/>
                </a:solidFill>
                <a:latin typeface="Arial" panose="020B0604020202020204" pitchFamily="34" charset="0"/>
              </a:rPr>
              <a:t>, o volcánicas</a:t>
            </a:r>
            <a:r>
              <a:rPr lang="es-CL" sz="2800" dirty="0">
                <a:solidFill>
                  <a:schemeClr val="bg1"/>
                </a:solidFill>
                <a:latin typeface="Arial" panose="020B0604020202020204" pitchFamily="34" charset="0"/>
              </a:rPr>
              <a:t>, se forman cuando el magma fluye hacia la superficie de la Tierra y hace erupción o fluye sobre la superficie de la Tierra en forma de lava; y luego se enfría y forma las rocas. Cuando la lava hace erupción sobre la superficie de la Tierra, se enfría rápidamente, por lo que los elementos son congelados dentro del cristal volcánico. Con frecuencia, la lava se enfría después de unos cuantos días o semanas, y los minerales disponen de suficiente tiempo para formarse, pero no de tiempo para crecer y convertirse en grandes pedazos de cristal. Las rocas basalto son el tipo más común de rocas ígneas </a:t>
            </a:r>
            <a:r>
              <a:rPr lang="es-CL" sz="2800" dirty="0" err="1">
                <a:solidFill>
                  <a:schemeClr val="bg1"/>
                </a:solidFill>
                <a:latin typeface="Arial" panose="020B0604020202020204" pitchFamily="34" charset="0"/>
              </a:rPr>
              <a:t>extrusivas</a:t>
            </a:r>
            <a:r>
              <a:rPr lang="es-CL" sz="2800" dirty="0">
                <a:solidFill>
                  <a:schemeClr val="bg1"/>
                </a:solidFill>
                <a:latin typeface="Arial" panose="020B0604020202020204" pitchFamily="34" charset="0"/>
              </a:rPr>
              <a:t> y el tipo de roca más común sobre la </a:t>
            </a:r>
            <a:r>
              <a:rPr lang="es-CL" sz="2800" dirty="0" smtClean="0">
                <a:solidFill>
                  <a:schemeClr val="bg1"/>
                </a:solidFill>
                <a:latin typeface="Arial" panose="020B0604020202020204" pitchFamily="34" charset="0"/>
              </a:rPr>
              <a:t>superficie </a:t>
            </a:r>
            <a:r>
              <a:rPr lang="es-CL" sz="2800" dirty="0">
                <a:solidFill>
                  <a:schemeClr val="bg1"/>
                </a:solidFill>
                <a:latin typeface="Arial" panose="020B0604020202020204" pitchFamily="34" charset="0"/>
              </a:rPr>
              <a:t>de la Tierra. </a:t>
            </a:r>
            <a:endParaRPr lang="es-CL" sz="2800" dirty="0">
              <a:solidFill>
                <a:schemeClr val="bg1"/>
              </a:solidFill>
            </a:endParaRPr>
          </a:p>
        </p:txBody>
      </p:sp>
      <p:pic>
        <p:nvPicPr>
          <p:cNvPr id="5" name="Imagen 4"/>
          <p:cNvPicPr>
            <a:picLocks noChangeAspect="1"/>
          </p:cNvPicPr>
          <p:nvPr/>
        </p:nvPicPr>
        <p:blipFill>
          <a:blip r:embed="rId2"/>
          <a:stretch>
            <a:fillRect/>
          </a:stretch>
        </p:blipFill>
        <p:spPr>
          <a:xfrm>
            <a:off x="853586" y="5589896"/>
            <a:ext cx="1553157" cy="1224000"/>
          </a:xfrm>
          <a:prstGeom prst="rect">
            <a:avLst/>
          </a:prstGeom>
        </p:spPr>
      </p:pic>
      <p:pic>
        <p:nvPicPr>
          <p:cNvPr id="6" name="Imagen 5"/>
          <p:cNvPicPr>
            <a:picLocks noChangeAspect="1"/>
          </p:cNvPicPr>
          <p:nvPr/>
        </p:nvPicPr>
        <p:blipFill>
          <a:blip r:embed="rId3"/>
          <a:stretch>
            <a:fillRect/>
          </a:stretch>
        </p:blipFill>
        <p:spPr>
          <a:xfrm>
            <a:off x="9766355" y="5303074"/>
            <a:ext cx="1859561" cy="1400625"/>
          </a:xfrm>
          <a:prstGeom prst="rect">
            <a:avLst/>
          </a:prstGeom>
        </p:spPr>
      </p:pic>
    </p:spTree>
    <p:extLst>
      <p:ext uri="{BB962C8B-B14F-4D97-AF65-F5344CB8AC3E}">
        <p14:creationId xmlns:p14="http://schemas.microsoft.com/office/powerpoint/2010/main" val="4136733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32737" y="324395"/>
            <a:ext cx="3929575" cy="553998"/>
          </a:xfrm>
          <a:prstGeom prst="rect">
            <a:avLst/>
          </a:prstGeom>
        </p:spPr>
        <p:txBody>
          <a:bodyPr wrap="square">
            <a:spAutoFit/>
          </a:bodyPr>
          <a:lstStyle/>
          <a:p>
            <a:pPr algn="just"/>
            <a:endParaRPr lang="es-CL" sz="1200" b="0" i="0" u="none" strike="noStrike" baseline="0" dirty="0" smtClean="0">
              <a:solidFill>
                <a:schemeClr val="bg1"/>
              </a:solidFill>
              <a:latin typeface="Arial" panose="020B0604020202020204" pitchFamily="34" charset="0"/>
            </a:endParaRPr>
          </a:p>
          <a:p>
            <a:pPr algn="just"/>
            <a:r>
              <a:rPr lang="es-CL" b="1" i="1" dirty="0">
                <a:solidFill>
                  <a:schemeClr val="bg1"/>
                </a:solidFill>
                <a:latin typeface="Arial" panose="020B0604020202020204" pitchFamily="34" charset="0"/>
              </a:rPr>
              <a:t>Las rocas plutónicas o intrusivas </a:t>
            </a:r>
            <a:endParaRPr lang="es-CL" dirty="0">
              <a:solidFill>
                <a:schemeClr val="bg1"/>
              </a:solidFill>
            </a:endParaRPr>
          </a:p>
        </p:txBody>
      </p:sp>
      <p:pic>
        <p:nvPicPr>
          <p:cNvPr id="5" name="Imagen 4"/>
          <p:cNvPicPr>
            <a:picLocks noChangeAspect="1"/>
          </p:cNvPicPr>
          <p:nvPr/>
        </p:nvPicPr>
        <p:blipFill>
          <a:blip r:embed="rId2"/>
          <a:stretch>
            <a:fillRect/>
          </a:stretch>
        </p:blipFill>
        <p:spPr>
          <a:xfrm>
            <a:off x="2323777" y="1075341"/>
            <a:ext cx="7347496" cy="5688000"/>
          </a:xfrm>
          <a:prstGeom prst="rect">
            <a:avLst/>
          </a:prstGeom>
        </p:spPr>
      </p:pic>
    </p:spTree>
    <p:extLst>
      <p:ext uri="{BB962C8B-B14F-4D97-AF65-F5344CB8AC3E}">
        <p14:creationId xmlns:p14="http://schemas.microsoft.com/office/powerpoint/2010/main" val="193049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446" y="365125"/>
            <a:ext cx="9806354" cy="1325563"/>
          </a:xfrm>
        </p:spPr>
        <p:txBody>
          <a:bodyPr/>
          <a:lstStyle/>
          <a:p>
            <a:r>
              <a:rPr lang="es-CL" b="0" i="0" u="none" strike="noStrike" baseline="0" dirty="0" smtClean="0">
                <a:solidFill>
                  <a:schemeClr val="bg1"/>
                </a:solidFill>
                <a:latin typeface="Arial" panose="020B0604020202020204" pitchFamily="34" charset="0"/>
              </a:rPr>
              <a:t>ROCAS METAMORFICAS</a:t>
            </a:r>
            <a:endParaRPr lang="es-CL" dirty="0">
              <a:solidFill>
                <a:schemeClr val="bg1"/>
              </a:solidFill>
            </a:endParaRPr>
          </a:p>
        </p:txBody>
      </p:sp>
      <p:sp>
        <p:nvSpPr>
          <p:cNvPr id="4" name="Rectángulo 3"/>
          <p:cNvSpPr/>
          <p:nvPr/>
        </p:nvSpPr>
        <p:spPr>
          <a:xfrm>
            <a:off x="0" y="2055547"/>
            <a:ext cx="12192000" cy="4278094"/>
          </a:xfrm>
          <a:prstGeom prst="rect">
            <a:avLst/>
          </a:prstGeom>
        </p:spPr>
        <p:txBody>
          <a:bodyPr wrap="square">
            <a:spAutoFit/>
          </a:bodyPr>
          <a:lstStyle/>
          <a:p>
            <a:endParaRPr lang="es-CL" sz="1600" b="0" i="0" u="none" strike="noStrike" baseline="0" dirty="0" smtClean="0">
              <a:solidFill>
                <a:schemeClr val="bg1"/>
              </a:solidFill>
              <a:latin typeface="Arial" panose="020B0604020202020204" pitchFamily="34" charset="0"/>
            </a:endParaRPr>
          </a:p>
          <a:p>
            <a:r>
              <a:rPr lang="es-CL" sz="3200" b="0" i="0" u="none" strike="noStrike" baseline="0" dirty="0" smtClean="0">
                <a:solidFill>
                  <a:schemeClr val="bg1"/>
                </a:solidFill>
                <a:latin typeface="Arial" panose="020B0604020202020204" pitchFamily="34" charset="0"/>
              </a:rPr>
              <a:t>Se forman a partir de otras rocas mediante un proceso llamado metamorfismo. El metamorfismo nunca implica la fusión de la roca madre y se da indistintamente en rocas ígneas, rocas sedimentarias u otras rocas metamórficas, cuando éstas quedan sometidas a altas presiones (alrededor de 1.500 bares), altas temperaturas (entre 150 y 200 °C) o a un fluido activo, que provoca los cambios en la composición de la roca, aportando nuevas sustancias a ésta. </a:t>
            </a:r>
            <a:endParaRPr lang="es-CL" sz="3200" dirty="0">
              <a:solidFill>
                <a:schemeClr val="bg1"/>
              </a:solidFill>
            </a:endParaRPr>
          </a:p>
        </p:txBody>
      </p:sp>
    </p:spTree>
    <p:extLst>
      <p:ext uri="{BB962C8B-B14F-4D97-AF65-F5344CB8AC3E}">
        <p14:creationId xmlns:p14="http://schemas.microsoft.com/office/powerpoint/2010/main" val="4135795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1514" y="365125"/>
            <a:ext cx="9792286" cy="1325563"/>
          </a:xfrm>
        </p:spPr>
        <p:txBody>
          <a:bodyPr/>
          <a:lstStyle/>
          <a:p>
            <a:r>
              <a:rPr lang="es-CL" b="1" i="1" dirty="0" smtClean="0">
                <a:solidFill>
                  <a:schemeClr val="bg1"/>
                </a:solidFill>
              </a:rPr>
              <a:t>Metamorfismo térmico: </a:t>
            </a:r>
            <a:r>
              <a:rPr lang="es-CL" dirty="0" smtClean="0">
                <a:solidFill>
                  <a:schemeClr val="bg1"/>
                </a:solidFill>
              </a:rPr>
              <a:t/>
            </a:r>
            <a:br>
              <a:rPr lang="es-CL" dirty="0" smtClean="0">
                <a:solidFill>
                  <a:schemeClr val="bg1"/>
                </a:solidFill>
              </a:rPr>
            </a:br>
            <a:endParaRPr lang="es-CL" dirty="0">
              <a:solidFill>
                <a:schemeClr val="bg1"/>
              </a:solidFill>
            </a:endParaRPr>
          </a:p>
        </p:txBody>
      </p:sp>
      <p:sp>
        <p:nvSpPr>
          <p:cNvPr id="3" name="Marcador de contenido 2"/>
          <p:cNvSpPr>
            <a:spLocks noGrp="1"/>
          </p:cNvSpPr>
          <p:nvPr>
            <p:ph idx="1"/>
          </p:nvPr>
        </p:nvSpPr>
        <p:spPr>
          <a:xfrm>
            <a:off x="0" y="1825625"/>
            <a:ext cx="6457657" cy="4351338"/>
          </a:xfrm>
        </p:spPr>
        <p:txBody>
          <a:bodyPr>
            <a:normAutofit fontScale="85000" lnSpcReduction="20000"/>
          </a:bodyPr>
          <a:lstStyle/>
          <a:p>
            <a:endParaRPr lang="es-CL" sz="3600" dirty="0">
              <a:solidFill>
                <a:schemeClr val="bg1"/>
              </a:solidFill>
            </a:endParaRPr>
          </a:p>
          <a:p>
            <a:pPr marL="0" indent="0" algn="just">
              <a:buNone/>
            </a:pPr>
            <a:r>
              <a:rPr lang="es-CL" sz="3600" dirty="0" smtClean="0">
                <a:solidFill>
                  <a:schemeClr val="bg1"/>
                </a:solidFill>
              </a:rPr>
              <a:t>Ocurre </a:t>
            </a:r>
            <a:r>
              <a:rPr lang="es-CL" sz="3600" dirty="0">
                <a:solidFill>
                  <a:schemeClr val="bg1"/>
                </a:solidFill>
              </a:rPr>
              <a:t>cuando la transformación de las rocas se debe solo a las altas temperaturas a las que se ven sometidas. A este tipo también se le denomina metamorfismo de contacto. Se da en circunstancias tales como la intrusión de magma en rocas ya existentes, como </a:t>
            </a:r>
            <a:r>
              <a:rPr lang="es-CL" sz="3600" dirty="0" err="1">
                <a:solidFill>
                  <a:schemeClr val="bg1"/>
                </a:solidFill>
              </a:rPr>
              <a:t>plutones</a:t>
            </a:r>
            <a:r>
              <a:rPr lang="es-CL" sz="3600" dirty="0">
                <a:solidFill>
                  <a:schemeClr val="bg1"/>
                </a:solidFill>
              </a:rPr>
              <a:t>, diques o diques concordantes. El mármol es un ejemplo de roca que se forma mediante este proceso.</a:t>
            </a:r>
          </a:p>
        </p:txBody>
      </p:sp>
      <p:pic>
        <p:nvPicPr>
          <p:cNvPr id="4" name="Imagen 3"/>
          <p:cNvPicPr>
            <a:picLocks noChangeAspect="1"/>
          </p:cNvPicPr>
          <p:nvPr/>
        </p:nvPicPr>
        <p:blipFill>
          <a:blip r:embed="rId2"/>
          <a:stretch>
            <a:fillRect/>
          </a:stretch>
        </p:blipFill>
        <p:spPr>
          <a:xfrm>
            <a:off x="7090704" y="1427294"/>
            <a:ext cx="4771653" cy="5148000"/>
          </a:xfrm>
          <a:prstGeom prst="rect">
            <a:avLst/>
          </a:prstGeom>
        </p:spPr>
      </p:pic>
    </p:spTree>
    <p:extLst>
      <p:ext uri="{BB962C8B-B14F-4D97-AF65-F5344CB8AC3E}">
        <p14:creationId xmlns:p14="http://schemas.microsoft.com/office/powerpoint/2010/main" val="1705052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984</Words>
  <Application>Microsoft Office PowerPoint</Application>
  <PresentationFormat>Panorámica</PresentationFormat>
  <Paragraphs>53</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Tema de Office</vt:lpstr>
      <vt:lpstr>Unidad II:  El Ciclo Geológico</vt:lpstr>
      <vt:lpstr>Presentación de PowerPoint</vt:lpstr>
      <vt:lpstr>Presentación de PowerPoint</vt:lpstr>
      <vt:lpstr>Presentación de PowerPoint</vt:lpstr>
      <vt:lpstr>Presentación de PowerPoint</vt:lpstr>
      <vt:lpstr>Presentación de PowerPoint</vt:lpstr>
      <vt:lpstr>Presentación de PowerPoint</vt:lpstr>
      <vt:lpstr>ROCAS METAMORFICAS</vt:lpstr>
      <vt:lpstr>Metamorfismo térmico:  </vt:lpstr>
      <vt:lpstr>Metamorfismo dinámico </vt:lpstr>
      <vt:lpstr>Metamorfismo regional </vt:lpstr>
      <vt:lpstr>Metamorfismo de enterramiento </vt:lpstr>
      <vt:lpstr>Metamorfismo hidrotermal y metasomatismo</vt:lpstr>
      <vt:lpstr>Metamorfismo de choque</vt:lpstr>
      <vt:lpstr>METEORIZACIÓN:</vt:lpstr>
      <vt:lpstr>TIPOS DE METEORIZACIÓN:</vt:lpstr>
      <vt:lpstr>Meteorización Física:</vt:lpstr>
      <vt:lpstr>Presentación de PowerPoint</vt:lpstr>
      <vt:lpstr>METEORIZACIÓN QUÍMICA: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alvarobustamante@live.cl</dc:creator>
  <cp:lastModifiedBy>alvarobustamante@live.cl</cp:lastModifiedBy>
  <cp:revision>7</cp:revision>
  <dcterms:created xsi:type="dcterms:W3CDTF">2014-04-15T22:43:07Z</dcterms:created>
  <dcterms:modified xsi:type="dcterms:W3CDTF">2014-04-17T01:43:59Z</dcterms:modified>
</cp:coreProperties>
</file>